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F2CA"/>
    <a:srgbClr val="BAEBAF"/>
    <a:srgbClr val="C9F0BE"/>
    <a:srgbClr val="93DF8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808" autoAdjust="0"/>
  </p:normalViewPr>
  <p:slideViewPr>
    <p:cSldViewPr>
      <p:cViewPr varScale="1">
        <p:scale>
          <a:sx n="77" d="100"/>
          <a:sy n="77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057665-AEA7-408E-AA9B-E2E86C28A63A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20689C-6739-4E9F-878B-B5D0B1B14AE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2768984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1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1685396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3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410127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5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1774382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3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266418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39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789717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3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3395091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7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3786774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1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331951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5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15244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3400" y="460375"/>
            <a:ext cx="3144838" cy="235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="" xmlns:p14="http://schemas.microsoft.com/office/powerpoint/2010/main" val="383652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204DF-C621-46CA-9095-8E85D2E4BB9E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4E0E8-A467-4A8D-8067-DC8F40A4206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243143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B4D2-DEEA-4D86-BADD-6BAAAC642AEF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E6D02-FC93-4CA0-B397-01CE224BA62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76868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DEC08-75F1-41AD-BF75-1A78CCBB36F5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D600-1F90-4EB3-A948-835928ECDE9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26570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108C2-A04C-4B68-B8AE-39CBA6AAF67A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904AF-0694-4719-B41C-555A1BF6A2C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37356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D35D-8AC4-4413-A59F-E8666E86BF56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EE13A-E424-4517-9F5E-1E3B0A9344C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224890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45EC3-F291-48A9-8F05-39FC8CECA670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65428-CF47-4C17-9F54-753E355D887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30427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7B38B-3A77-42CE-9E65-FDDC37AED8AE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3AB9E-2426-4548-8CA6-D0139D5B05C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93028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D46F3-8AF7-48B4-9969-BD8601C3AEF9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D05DF-4DD8-43F2-8930-986A8776B1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58248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B800-637E-4A14-A305-10AD2E4A26D8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E3AC5-B287-4C2A-86EC-DBEB5DE3932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219765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18BE-2770-4532-880F-79D5BDFB06D9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82C93-7217-46E0-B9A9-ABEFEED2D6C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41286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270A2-4CF3-4AD1-ACBC-AFADD85ACBAB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32632-9543-4AEE-BBD7-75ECD948B84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="" xmlns:p14="http://schemas.microsoft.com/office/powerpoint/2010/main" val="182621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F93CBD-FF7E-4846-BB7A-64BF3519D0B0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BB6DC3D-C54B-4BD3-B5EC-F46DF7B5DC27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2F2CA"/>
            </a:gs>
            <a:gs pos="78000">
              <a:schemeClr val="bg1"/>
            </a:gs>
            <a:gs pos="97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388" y="1196975"/>
            <a:ext cx="8785225" cy="3024188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83000">
                <a:schemeClr val="bg1"/>
              </a:gs>
              <a:gs pos="97000">
                <a:schemeClr val="bg1"/>
              </a:gs>
            </a:gsLst>
            <a:lin ang="0" scaled="1"/>
            <a:tileRect/>
          </a:gradFill>
          <a:ln>
            <a:solidFill>
              <a:srgbClr val="C9F0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Система </a:t>
            </a:r>
            <a:r>
              <a:rPr lang="ru-RU" sz="3200" b="1" dirty="0">
                <a:solidFill>
                  <a:schemeClr val="tx1"/>
                </a:solidFill>
              </a:rPr>
              <a:t>оплаты труда работников образования Тульской области на основе профессиональных  квалификационных групп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42988" y="5157788"/>
            <a:ext cx="7777162" cy="792162"/>
          </a:xfrm>
          <a:prstGeom prst="rect">
            <a:avLst/>
          </a:prstGeom>
          <a:gradFill flip="none" rotWithShape="1">
            <a:gsLst>
              <a:gs pos="0">
                <a:srgbClr val="BAEBAF"/>
              </a:gs>
              <a:gs pos="83000">
                <a:schemeClr val="bg1"/>
              </a:gs>
              <a:gs pos="97000">
                <a:schemeClr val="bg1"/>
              </a:gs>
            </a:gsLst>
            <a:lin ang="0" scaled="1"/>
            <a:tileRect/>
          </a:gradFill>
          <a:ln>
            <a:solidFill>
              <a:srgbClr val="C9F0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</a:rPr>
              <a:t>Микеладзе</a:t>
            </a:r>
            <a:r>
              <a:rPr lang="ru-RU" sz="2400" dirty="0">
                <a:solidFill>
                  <a:schemeClr val="tx1"/>
                </a:solidFill>
              </a:rPr>
              <a:t> Ольга Васильевна</a:t>
            </a:r>
            <a:r>
              <a:rPr lang="ru-RU" dirty="0">
                <a:solidFill>
                  <a:schemeClr val="tx1"/>
                </a:solidFill>
              </a:rPr>
              <a:t>, начальник отдела финансового обеспечения и контроля министерства образования Тульской области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869044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Оплата труда руководителей, заместителей руководителя и главного бухгалтера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950" y="1125538"/>
          <a:ext cx="8929687" cy="5613400"/>
        </p:xfrm>
        <a:graphic>
          <a:graphicData uri="http://schemas.openxmlformats.org/drawingml/2006/table">
            <a:tbl>
              <a:tblPr/>
              <a:tblGrid>
                <a:gridCol w="2031905"/>
                <a:gridCol w="1831388"/>
                <a:gridCol w="2700295"/>
                <a:gridCol w="2366099"/>
              </a:tblGrid>
              <a:tr h="7537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Наименование</a:t>
                      </a:r>
                    </a:p>
                    <a:p>
                      <a:pPr algn="ct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 </a:t>
                      </a:r>
                      <a:r>
                        <a:rPr lang="ru-RU" sz="1200" b="1" i="0" u="none" strike="noStrike" dirty="0">
                          <a:latin typeface="Arial Cyr"/>
                        </a:rPr>
                        <a:t>должности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Arial Cyr"/>
                        </a:rPr>
                        <a:t>Размер должностного оклада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Arial Cyr"/>
                        </a:rPr>
                        <a:t>Порядок определения должностного оклада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Arial Cyr"/>
                        </a:rPr>
                        <a:t>Порядок установления премий и выплат стимулирующего характера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</a:tr>
              <a:tr h="25650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Arial Cyr"/>
                        </a:rPr>
                        <a:t>Руководитель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Arial Cyr"/>
                        </a:rPr>
                        <a:t>до 5 размеров средней заработной платы работников, которые относятся к основному персоналу 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Arial Cyr"/>
                        </a:rPr>
                        <a:t>Размер кратности для установления должностного оклада руководителя организации определяется учредителем в соответствии с отнесением организации к группе по оплате труда руководителей  на основании объемных показателей деятельности организации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Arial Cyr"/>
                        </a:rPr>
                        <a:t>Премии руководителю организации устанавливаются учредителем с учетом результатов деятельности организации в соответствии с критериями оценки и целевыми показателями эффективности работы организации, предусмотренными Положением об оплате труда руководителей, утверждаемым учредителем и согласованным с территориальной организацией Профсоюза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  <a:tr h="3703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latin typeface="Arial Cyr"/>
                        </a:rPr>
                        <a:t>Заместитель руководителя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Arial Cyr"/>
                        </a:rPr>
                        <a:t>на 10-30 процентов ниже должностного оклада руководителя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Arial Cyr"/>
                        </a:rPr>
                        <a:t>Устанавливается руководителем организации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Arial Cyr"/>
                        </a:rPr>
                        <a:t>Выплаты стимулирующего характера заместителям руководителя, главному бухгалтеру могут быть установлены руководителем организации в соответствии с коллективным договором, локальным нормативным актом, принятым по согласованию с представительным органом работников 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  <a:tr h="19242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Arial Cyr"/>
                        </a:rPr>
                        <a:t>Главный бухгалтер</a:t>
                      </a:r>
                    </a:p>
                  </a:txBody>
                  <a:tcPr marL="4563" marR="4563" marT="4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8425" y="649288"/>
          <a:ext cx="8929687" cy="6483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102"/>
                <a:gridCol w="1352845"/>
                <a:gridCol w="907950"/>
                <a:gridCol w="905680"/>
                <a:gridCol w="1207573"/>
                <a:gridCol w="1207573"/>
                <a:gridCol w="823964"/>
              </a:tblGrid>
              <a:tr h="33131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Профессиональная квалификационная группа (ПКГ)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Размер  оклада (</a:t>
                      </a:r>
                      <a:r>
                        <a:rPr lang="ru-RU" sz="11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ставки заработной платы</a:t>
                      </a: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), руб.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Повышающие коэффициенты к окладу (ставке)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 занимаемой должности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 Организации </a:t>
                      </a:r>
                      <a:r>
                        <a:rPr lang="ru-RU" sz="11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(структурному подразделению)</a:t>
                      </a:r>
                      <a:endParaRPr lang="ru-RU" sz="11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</a:rPr>
                        <a:t>Не носящие 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</a:rPr>
                        <a:t>стимулирующий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</a:rPr>
                        <a:t> характер</a:t>
                      </a:r>
                      <a:endParaRPr lang="ru-RU" sz="12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</a:rPr>
                        <a:t>Носящие стимулирующий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</a:rPr>
                        <a:t> характер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</a:tr>
              <a:tr h="553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 выслугу лет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 квалификационную категорию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персональный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93DF81"/>
                    </a:solidFill>
                  </a:tcPr>
                </a:tc>
              </a:tr>
              <a:tr h="18766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Работники образования Организаций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Учебно-вспомогательный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персонал первого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4948,00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403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Учебно-вспомогательный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персонал второго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5775,00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241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Педагогические работники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9030,00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403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Руководители структурных      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подразделений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9895,00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0,05-0,08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18766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Работники, занимающие должности служащих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Общеотраслевые 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должности служащих первого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4948,00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403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Общеотраслевые 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должности служащих второго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5775,00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5534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Общеотраслевые 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должности служащих третьего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8247,00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0,05-0,15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5534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Общеотраслевые   </a:t>
                      </a:r>
                      <a:b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должности служащих четвертого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уровня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9895,00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0,05-0,08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  <a:tr h="18766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Работники, осуществляющие деятельность по профессиям рабочих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Рабочие с 1 по 8 разряды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от 3795,00  до  6448,00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0,25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0,02-0,2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 </a:t>
                      </a: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выполнение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важных </a:t>
                      </a: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 ответственных </a:t>
                      </a:r>
                      <a:r>
                        <a:rPr lang="ru-RU" sz="12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работ </a:t>
                      </a:r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-   до   0,2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до 3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777" marR="4777" marT="4777" marB="0" anchor="ctr">
                    <a:solidFill>
                      <a:srgbClr val="C9F0BE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5600" y="111685"/>
            <a:ext cx="8784976" cy="504056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96" name="Прямоугольник 1"/>
          <p:cNvSpPr>
            <a:spLocks noChangeArrowheads="1"/>
          </p:cNvSpPr>
          <p:nvPr/>
        </p:nvSpPr>
        <p:spPr bwMode="auto">
          <a:xfrm>
            <a:off x="179388" y="18415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Размеры  окладов (ставок заработной платы), повышающих коэффициентов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869044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Сравнительный анализ оплаты труда педагогических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работников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образовательных организаций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4962390"/>
              </p:ext>
            </p:extLst>
          </p:nvPr>
        </p:nvGraphicFramePr>
        <p:xfrm>
          <a:off x="105600" y="1052736"/>
          <a:ext cx="8930896" cy="56474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64030"/>
                <a:gridCol w="2064030"/>
                <a:gridCol w="914404"/>
                <a:gridCol w="1080163"/>
                <a:gridCol w="982399"/>
                <a:gridCol w="912935"/>
                <a:gridCol w="912935"/>
              </a:tblGrid>
              <a:tr h="5760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данные для расчета заработной платы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плата за установленную норму часов (18 часов) педагогического работника по должности  "Учитель",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рублей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4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соответствии с постановлением администрации Тульской области от 11.06.2008 №334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соответствии с постановлением правительства Тульской области от 23.05.2014 № 263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должностной оклад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выплаты по повышающим коэффициентам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7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занимаемой должности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выслугу лет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квалификационную категорию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93DF81"/>
                    </a:solidFill>
                  </a:tcPr>
                </a:tc>
              </a:tr>
              <a:tr h="1145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Стаж педагогической работы </a:t>
                      </a:r>
                      <a:r>
                        <a:rPr lang="ru-RU" sz="1400" b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 до 5 лет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квалификационная категория-</a:t>
                      </a:r>
                      <a:r>
                        <a:rPr lang="ru-RU" sz="1400" b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отсутствует</a:t>
                      </a:r>
                      <a:endParaRPr lang="ru-RU" sz="1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7044,85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10384,50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9030,00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451,50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</a:tr>
              <a:tr h="981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Стаж педагогической работы </a:t>
                      </a:r>
                      <a:r>
                        <a:rPr lang="ru-RU" sz="1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 до 10 лет</a:t>
                      </a:r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квалификационная категория-</a:t>
                      </a:r>
                      <a:r>
                        <a:rPr lang="ru-RU" sz="1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первая</a:t>
                      </a:r>
                      <a:endParaRPr lang="ru-RU" sz="1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8695,68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11739,00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9030,00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903,00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</a:tr>
              <a:tr h="1116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Стаж педагогической работы </a:t>
                      </a:r>
                      <a:r>
                        <a:rPr lang="ru-RU" sz="1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свыше 20 лет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квалификационная категория-</a:t>
                      </a:r>
                      <a:r>
                        <a:rPr lang="ru-RU" sz="1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высшая</a:t>
                      </a:r>
                      <a:endParaRPr lang="ru-RU" sz="1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9066,48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13093,50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9030,00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903,00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1806,00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1354,50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7" marR="7657" marT="7657" marB="0" anchor="ctr"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7046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5"/>
            <a:ext cx="8784976" cy="504056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Выплаты компенсационного характера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6363" y="765175"/>
          <a:ext cx="8858250" cy="5903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6074"/>
                <a:gridCol w="2902362"/>
                <a:gridCol w="886057"/>
                <a:gridCol w="2883757"/>
              </a:tblGrid>
              <a:tr h="512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Виды  выплат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Наименования выплат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Размер   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Порядок  установления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93DF81"/>
                    </a:solidFill>
                  </a:tcPr>
                </a:tc>
              </a:tr>
              <a:tr h="24433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Надбавка за особые условия труда в организации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      за работу в организациях с углубленным изучением отдельных предметов (в том числе лицеях, гимназиях),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      за работу в классах компенсирующего обучения,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      за работу в организациях, имеющих группы для детей-сирот и детей, оставшихся без попечения родителей,  т.д.                                 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/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от 0,1 до 0,7  к окладу (ставке)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устанавливаются локальным нормативным актом Организации по согласованию с представительным органом работников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</a:tr>
              <a:tr h="191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Выплаты работникам, занятым на тяжелых работах, работах с вредными и (или) опасными  условиями труда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за работу у горячих плит, электро-жаровых шкафов,                                                                                                                                                                 за работу по хлорированию воды, с приготовлением дезинфицирующих растворов, а также с их применением и т.д.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</a:rPr>
                        <a:t>до 12% от оклада (ставки)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устанавливаются в порядке, определенном законодательством Российской Федерации, конкретный размер и условия  - локальным нормативным актом Организации по согласованию с представительным органом работников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</a:tr>
              <a:tr h="103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Выплаты за работу в условиях, отклоняющихся от нормальных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совмещение профессий (должностей), сверхурочная работа, работа в ночное время, расширение зон обслуживания, увеличении объема выполняемой  работы и т.д.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определяются по соглашению сторон трудовым договором с учетом содержания и (или) объема дополнительной работы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83" marR="6483" marT="6482" marB="0" anchor="ctr"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  <p:sp>
        <p:nvSpPr>
          <p:cNvPr id="4128" name="Rectangle 3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5"/>
            <a:ext cx="8784976" cy="504056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Выплаты компенсационного характера</a:t>
            </a:r>
          </a:p>
        </p:txBody>
      </p:sp>
      <p:graphicFrame>
        <p:nvGraphicFramePr>
          <p:cNvPr id="5155" name="Group 35"/>
          <p:cNvGraphicFramePr>
            <a:graphicFrameLocks noGrp="1"/>
          </p:cNvGraphicFramePr>
          <p:nvPr/>
        </p:nvGraphicFramePr>
        <p:xfrm>
          <a:off x="106363" y="692150"/>
          <a:ext cx="8858250" cy="5297488"/>
        </p:xfrm>
        <a:graphic>
          <a:graphicData uri="http://schemas.openxmlformats.org/drawingml/2006/table">
            <a:tbl>
              <a:tblPr/>
              <a:tblGrid>
                <a:gridCol w="2220912"/>
                <a:gridCol w="2222500"/>
                <a:gridCol w="2206625"/>
                <a:gridCol w="2208213"/>
              </a:tblGrid>
              <a:tr h="44769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Виды  выплат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Наименования выплат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Размер  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Порядок  установления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F81"/>
                    </a:solidFill>
                  </a:tcPr>
                </a:tc>
              </a:tr>
              <a:tr h="31765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Выплаты за дополнительную работу, не входящую в должностные обязанности работника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доплата за выполнение педагогическими работниками общеобразовательных организаций функций классного руководителя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2000 руб.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классе, реализующем общеобразовательные программы, с наполняемостью не менее 23 человек, классе, реализующем общеобразовательные адаптированные программы, с наполняемостью не менее 9 человек, классе компенсирующего обучения не менее 10 человек, либо в классе с наполняемостью 14 человек и более в общеобразовательных организациях, расположенных в сельской местности.</a:t>
                      </a: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</a:tr>
              <a:tr h="1673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за проверку письменных работ, заведование учебными кабинетами, заведование кафедрой, за работу с детьми из социально неблагополучных семей  и т.д.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устанавливаются локальным нормативным актом Организации по согласованию с представительным органом работников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483" marR="6483" marT="6483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0B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436996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Выплаты стимулирующего характера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6838" y="850900"/>
          <a:ext cx="8929687" cy="5654683"/>
        </p:xfrm>
        <a:graphic>
          <a:graphicData uri="http://schemas.openxmlformats.org/drawingml/2006/table">
            <a:tbl>
              <a:tblPr/>
              <a:tblGrid>
                <a:gridCol w="1440272"/>
                <a:gridCol w="1656313"/>
                <a:gridCol w="5833102"/>
              </a:tblGrid>
              <a:tr h="73478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+mn-lt"/>
                        </a:rPr>
                        <a:t>Виды выплат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+mn-lt"/>
                        </a:rPr>
                        <a:t>Размер и порядок установления выплат стимулирующего характера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+mn-lt"/>
                        </a:rPr>
                        <a:t>Учитывается </a:t>
                      </a:r>
                      <a:r>
                        <a:rPr lang="ru-RU" sz="1200" b="1" i="0" u="none" strike="noStrike" dirty="0">
                          <a:latin typeface="+mn-lt"/>
                        </a:rPr>
                        <a:t>при назначении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F81"/>
                    </a:solidFill>
                  </a:tcPr>
                </a:tc>
              </a:tr>
              <a:tr h="14663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+mn-lt"/>
                        </a:rPr>
                        <a:t>Персональный повышающий коэффициент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+mn-lt"/>
                        </a:rPr>
                        <a:t>до 3,0 </a:t>
                      </a:r>
                      <a:r>
                        <a:rPr lang="ru-RU" sz="1200" b="0" i="0" u="none" strike="noStrike" dirty="0" smtClean="0">
                          <a:latin typeface="+mn-lt"/>
                        </a:rPr>
                        <a:t>В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соответствии с коллективным договором, локальным нормативным актом, принятым по согласованию с представительным органом работников. 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+mn-lt"/>
                        </a:rPr>
                        <a:t>Уровень профессиональной подготовки, сложности, важности выполняемой работы, степени самостоятельности и ответственности при выполнении поставленных задач и других факторов, утвержденных локальным актом организации, согласованным с представительным органом работников.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  <a:tr h="782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+mn-lt"/>
                        </a:rPr>
                        <a:t>Премия по итогам работы (за месяц, квартал, полугодие, 9 месяцев, год)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+mn-lt"/>
                        </a:rPr>
                        <a:t>В соответствии с коллективным договором, локальным нормативным актом, принятым по согласованию с представительным органом работников. 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+mn-lt"/>
                        </a:rPr>
                        <a:t>Успешное и добросовестное исполнение работником своих должностных обязанностей в соответствующем периоде (отсутствие замечаний со стороны руководителей);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>
                          <a:latin typeface="+mn-lt"/>
                        </a:rPr>
                        <a:t>достижение и превышение плановых и нормативных показателей работы;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>
                          <a:latin typeface="+mn-lt"/>
                        </a:rPr>
                        <a:t>своевременность и полноту подготовки отчетности</a:t>
                      </a:r>
                      <a:r>
                        <a:rPr lang="ru-RU" sz="1200" b="0" i="0" u="none" strike="noStrike" dirty="0" smtClean="0">
                          <a:latin typeface="+mn-lt"/>
                        </a:rPr>
                        <a:t>.</a:t>
                      </a:r>
                      <a:endParaRPr lang="ru-RU" sz="1200" b="0" i="0" u="none" strike="noStrike" dirty="0">
                        <a:latin typeface="+mn-lt"/>
                      </a:endParaRP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  <a:tr h="1162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+mn-lt"/>
                        </a:rPr>
                        <a:t>Премия за качество выполняемой работы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+mn-lt"/>
                        </a:rPr>
                        <a:t>Соблюдение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регламентов, стандартов, технологий, требований к выполнению работ (услуг), предусмотренных должностными обязанностями;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 smtClean="0">
                          <a:latin typeface="+mn-lt"/>
                        </a:rPr>
                        <a:t>соблюдение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установленных сроков выполнения работ/оказания услуг;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 smtClean="0">
                          <a:latin typeface="+mn-lt"/>
                        </a:rPr>
                        <a:t>отсутствие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обоснованных жалоб со стороны потребителей услуг;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 smtClean="0">
                          <a:latin typeface="+mn-lt"/>
                        </a:rPr>
                        <a:t>качественная подготовка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и </a:t>
                      </a:r>
                      <a:r>
                        <a:rPr lang="ru-RU" sz="1200" b="0" i="0" u="none" strike="noStrike" dirty="0" smtClean="0">
                          <a:latin typeface="+mn-lt"/>
                        </a:rPr>
                        <a:t>проведение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мероприятий, связанных с уставной деятельностью Организации</a:t>
                      </a:r>
                      <a:r>
                        <a:rPr lang="ru-RU" sz="1200" b="0" i="0" u="none" strike="noStrike" dirty="0" smtClean="0">
                          <a:latin typeface="+mn-lt"/>
                        </a:rPr>
                        <a:t>.</a:t>
                      </a:r>
                      <a:endParaRPr lang="ru-RU" sz="1200" b="0" i="0" u="none" strike="noStrike" dirty="0">
                        <a:latin typeface="+mn-lt"/>
                      </a:endParaRP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  <a:tr h="15086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+mn-lt"/>
                        </a:rPr>
                        <a:t>Премия  за интенсивность и высокие результаты работы</a:t>
                      </a: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+mn-lt"/>
                        </a:rPr>
                        <a:t>Интенсивность и напряженность работы (количество проведенных исследований, мероприятий и пр.);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>
                          <a:latin typeface="+mn-lt"/>
                        </a:rPr>
                        <a:t>обеспечение безаварийной, безотказной и бесперебойной работы всех служб Организации;</a:t>
                      </a:r>
                      <a:r>
                        <a:rPr lang="ru-RU" sz="1200" b="0" i="0" u="none" strike="noStrike">
                          <a:latin typeface="+mn-lt"/>
                        </a:rPr>
                        <a:t/>
                      </a:r>
                      <a:br>
                        <a:rPr lang="ru-RU" sz="1200" b="0" i="0" u="none" strike="noStrike">
                          <a:latin typeface="+mn-lt"/>
                        </a:rPr>
                      </a:br>
                      <a:r>
                        <a:rPr lang="ru-RU" sz="1200" b="0" i="0" u="none" strike="noStrike" smtClean="0">
                          <a:latin typeface="+mn-lt"/>
                        </a:rPr>
                        <a:t>организация </a:t>
                      </a:r>
                      <a:r>
                        <a:rPr lang="ru-RU" sz="1200" b="0" i="0" u="none" strike="noStrike" dirty="0">
                          <a:latin typeface="+mn-lt"/>
                        </a:rPr>
                        <a:t>и проведение мероприятий, направленных на повышение авторитета Организации;</a:t>
                      </a:r>
                      <a:br>
                        <a:rPr lang="ru-RU" sz="1200" b="0" i="0" u="none" strike="noStrike" dirty="0">
                          <a:latin typeface="+mn-lt"/>
                        </a:rPr>
                      </a:br>
                      <a:r>
                        <a:rPr lang="ru-RU" sz="1200" b="0" i="0" u="none" strike="noStrike" dirty="0">
                          <a:latin typeface="+mn-lt"/>
                        </a:rPr>
                        <a:t>непосредственное участие в реализации национальных </a:t>
                      </a:r>
                      <a:r>
                        <a:rPr lang="ru-RU" sz="1200" b="0" i="0" u="none" strike="noStrike" dirty="0" smtClean="0">
                          <a:latin typeface="+mn-lt"/>
                        </a:rPr>
                        <a:t>проектов</a:t>
                      </a:r>
                      <a:endParaRPr lang="ru-RU" sz="1200" b="0" i="0" u="none" strike="noStrike" dirty="0">
                        <a:latin typeface="+mn-lt"/>
                      </a:endParaRPr>
                    </a:p>
                  </a:txBody>
                  <a:tcPr marL="3265" marR="3265" marT="32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869044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Примерный перечень рекомендуемых критериев и показателей качества</a:t>
            </a:r>
            <a:b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результативности профессиональной деятельности работников общеобразовательных организаций, являющихся основаниями для начисления стимулирующих выплат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6363" y="1052513"/>
          <a:ext cx="8858251" cy="5673881"/>
        </p:xfrm>
        <a:graphic>
          <a:graphicData uri="http://schemas.openxmlformats.org/drawingml/2006/table">
            <a:tbl>
              <a:tblPr lastCol="1" bandRow="1" bandCol="1">
                <a:tableStyleId>{5C22544A-7EE6-4342-B048-85BDC9FD1C3A}</a:tableStyleId>
              </a:tblPr>
              <a:tblGrid>
                <a:gridCol w="4043984"/>
                <a:gridCol w="4043984"/>
                <a:gridCol w="770283"/>
              </a:tblGrid>
              <a:tr h="36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Критерий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Показатели</a:t>
                      </a:r>
                      <a:endParaRPr lang="ru-RU" sz="12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Шкала (баллы)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93DF81"/>
                    </a:solidFill>
                  </a:tcPr>
                </a:tc>
              </a:tr>
              <a:tr h="1196963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Создание условий для осуществления учебно-воспитательного процесса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Материально-техническая, ресурсная обеспеченность учебно-воспитательного процесса, в том числе за счет внебюджетных средств (учебное оборудование, информационно-методическое обеспечение образовательного процесса, соответствие всем требованиям санитарных норм и норм безопасности)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548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Обеспечение санитарно-гигиенических условий процесса обучения (температурный, световой режим, режим подачи питьевой воды)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548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Обеспечение комфортных санитарно-бытовых условий (наличие оборудованных гардеробов, туалетов, мест личной гигиены)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683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Обеспечение выполнения требований пожарной и электробезопасности, охраны труда, выполнение необходимых объемов текущего и капитального ремонта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548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Эстетические условия, оформление учреждения, кабинетов, наличие ограждения и состояние пришкольной территории.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182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Иные показатели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36574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Кадровые ресурсы учреждения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Укомплектованность педагогическими кадрами, их качественный состав.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683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Развитие педагогического творчества (участие педагогов и руководителей в научно-исследовательской, опытно-экспериментальной работе, конкурсах, конференциях)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365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Стабильность педагогического коллектива, сохранение молодых специалистов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  <a:tr h="182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Иные показатели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925" marR="46925" marT="0" marB="0" anchor="ctr"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869044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Примерный перечень рекомендуемых критериев и показателей качества</a:t>
            </a:r>
            <a:b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результативности профессиональной деятельности работников общеобразовательных организаций, являющихся основаниями для начисления стимулирующих выплат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6363" y="1328738"/>
          <a:ext cx="8931274" cy="4224337"/>
        </p:xfrm>
        <a:graphic>
          <a:graphicData uri="http://schemas.openxmlformats.org/drawingml/2006/table">
            <a:tbl>
              <a:tblPr lastCol="1" bandRow="1" bandCol="1">
                <a:tableStyleId>{5C22544A-7EE6-4342-B048-85BDC9FD1C3A}</a:tableStyleId>
              </a:tblPr>
              <a:tblGrid>
                <a:gridCol w="4077321"/>
                <a:gridCol w="4077321"/>
                <a:gridCol w="776632"/>
              </a:tblGrid>
              <a:tr h="563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Критерий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Показатели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Шкала (баллы)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93DF81"/>
                    </a:solidFill>
                  </a:tcPr>
                </a:tc>
              </a:tr>
              <a:tr h="563245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Социальный критерий</a:t>
                      </a:r>
                      <a:endParaRPr lang="ru-RU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Отсутствие отчислений из учреждения в 1-9 классах, сохранение контингента в 10-11 классах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  <a:tr h="563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Организация различных форм внеклассной и внешкольной работы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  <a:tr h="1126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Снижение количества учащихся, состоящих на учете в комиссии по делам несовершеннолетних, отсутствие преступлений и правонарушений, совершенных учащимися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  <a:tr h="844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Высокий уровень организации каникулярного отдыха учащихся, совершенствование форм и содержания отдыха и оздоровления детей и подростков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  <a:tr h="281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Занятость учащихся во внеурочное время</a:t>
                      </a:r>
                      <a:endParaRPr lang="ru-RU" sz="12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  <a:tr h="281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Иные показатели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89" marR="60589" marT="0" marB="0" anchor="ctr"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9F0BE"/>
            </a:gs>
            <a:gs pos="30000">
              <a:schemeClr val="bg1"/>
            </a:gs>
            <a:gs pos="7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600" y="111684"/>
            <a:ext cx="8784976" cy="869044"/>
          </a:xfrm>
          <a:prstGeom prst="rect">
            <a:avLst/>
          </a:prstGeom>
          <a:gradFill flip="none" rotWithShape="1">
            <a:gsLst>
              <a:gs pos="0">
                <a:srgbClr val="D2F2CA"/>
              </a:gs>
              <a:gs pos="93000">
                <a:schemeClr val="bg1"/>
              </a:gs>
              <a:gs pos="94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Примерный перечень рекомендуемых критериев и показателей качества</a:t>
            </a:r>
            <a:b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результативности профессиональной деятельности работников общеобразовательных организаций, являющихся основаниями для начисления стимулирующих выплат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6363" y="1052513"/>
          <a:ext cx="8858249" cy="5618165"/>
        </p:xfrm>
        <a:graphic>
          <a:graphicData uri="http://schemas.openxmlformats.org/drawingml/2006/table">
            <a:tbl>
              <a:tblPr lastCol="1" bandRow="1" bandCol="1">
                <a:tableStyleId>{5C22544A-7EE6-4342-B048-85BDC9FD1C3A}</a:tableStyleId>
              </a:tblPr>
              <a:tblGrid>
                <a:gridCol w="4043983"/>
                <a:gridCol w="4043983"/>
                <a:gridCol w="770283"/>
              </a:tblGrid>
              <a:tr h="400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Критерий</a:t>
                      </a:r>
                      <a:endParaRPr lang="ru-RU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Показатели</a:t>
                      </a:r>
                      <a:endParaRPr lang="ru-RU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93DF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Шкала (баллы)</a:t>
                      </a:r>
                      <a:endParaRPr lang="ru-RU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93DF81"/>
                    </a:solidFill>
                  </a:tcPr>
                </a:tc>
              </a:tr>
              <a:tr h="801237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Эффективность управленческой деятельности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Обеспечение государственно-общественного характера управления в учреждении (наличие органов ученического самоуправления, управляющих или попечительских советов и др.)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6009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Исполнительская дисциплина (качественное ведение документации, своевременное предоставление материалов и др.)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6009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Отсутствие обоснованных обращений граждан по поводу конфликтных ситуаций и уровень решения конфликтных ситуаций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400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Призовые места в смотрах (конкурсах) федерального и регионального уровней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200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Иные показатели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400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Снижение заболеваемости учащихся по остроте зрения, нарушению осанки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386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Организация обеспечения учащихся горячим питанием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965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Организация и проведение мероприятий, способствующих сохранению и восстановлению психического и физического здоровья учащихся (праздники здоровья, спартакиады, дни здоровья, туристические походы, военно-полевые сборы)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386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Организация обучения детей с отклонениями в развитии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200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Иные показатели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Иные критерии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952" marR="51952" marT="0" marB="0" anchor="ctr">
                    <a:solidFill>
                      <a:srgbClr val="D2F2C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_circle_draws_to_highlight_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Animated_circle_draws_to_highlight_text.potx</Template>
  <TotalTime>0</TotalTime>
  <Words>1289</Words>
  <Application>Microsoft Office PowerPoint</Application>
  <PresentationFormat>Экран (4:3)</PresentationFormat>
  <Paragraphs>245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Animated_circle_draws_to_highlight_text</vt:lpstr>
      <vt:lpstr>Слайд 1</vt:lpstr>
      <vt:lpstr>Слайд 2</vt:lpstr>
      <vt:lpstr>Слайд 3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3</cp:revision>
  <dcterms:modified xsi:type="dcterms:W3CDTF">2014-10-07T07:14:41Z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TC024787019991</vt:lpwstr>
  </property>
</Properties>
</file>